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1"/>
  </p:notesMasterIdLst>
  <p:sldIdLst>
    <p:sldId id="256" r:id="rId2"/>
    <p:sldId id="266" r:id="rId3"/>
    <p:sldId id="286" r:id="rId4"/>
    <p:sldId id="257" r:id="rId5"/>
    <p:sldId id="258" r:id="rId6"/>
    <p:sldId id="285" r:id="rId7"/>
    <p:sldId id="259" r:id="rId8"/>
    <p:sldId id="284" r:id="rId9"/>
    <p:sldId id="268" r:id="rId10"/>
    <p:sldId id="269" r:id="rId11"/>
    <p:sldId id="271" r:id="rId12"/>
    <p:sldId id="290" r:id="rId13"/>
    <p:sldId id="293" r:id="rId14"/>
    <p:sldId id="294" r:id="rId15"/>
    <p:sldId id="299" r:id="rId16"/>
    <p:sldId id="295" r:id="rId17"/>
    <p:sldId id="296" r:id="rId18"/>
    <p:sldId id="297" r:id="rId19"/>
    <p:sldId id="288" r:id="rId20"/>
    <p:sldId id="273" r:id="rId21"/>
    <p:sldId id="291" r:id="rId22"/>
    <p:sldId id="292" r:id="rId23"/>
    <p:sldId id="287" r:id="rId24"/>
    <p:sldId id="281" r:id="rId25"/>
    <p:sldId id="280" r:id="rId26"/>
    <p:sldId id="289" r:id="rId27"/>
    <p:sldId id="298" r:id="rId28"/>
    <p:sldId id="272" r:id="rId29"/>
    <p:sldId id="279" r:id="rId30"/>
  </p:sldIdLst>
  <p:sldSz cx="9144000" cy="6858000" type="screen4x3"/>
  <p:notesSz cx="7077075" cy="9363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86323" autoAdjust="0"/>
  </p:normalViewPr>
  <p:slideViewPr>
    <p:cSldViewPr>
      <p:cViewPr>
        <p:scale>
          <a:sx n="80" d="100"/>
          <a:sy n="80" d="100"/>
        </p:scale>
        <p:origin x="-1086" y="5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705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r">
              <a:defRPr sz="1200"/>
            </a:lvl1pPr>
          </a:lstStyle>
          <a:p>
            <a:fld id="{E8D18439-0AA2-4BBB-9412-92D736522522}" type="datetimeFigureOut">
              <a:rPr lang="en-CA" smtClean="0"/>
              <a:pPr/>
              <a:t>22/07/2015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6975" y="701675"/>
            <a:ext cx="4683125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936" tIns="46968" rIns="93936" bIns="46968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3936" tIns="46968" rIns="93936" bIns="46968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705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r">
              <a:defRPr sz="1200"/>
            </a:lvl1pPr>
          </a:lstStyle>
          <a:p>
            <a:fld id="{76DB6FAC-5F14-4302-91B6-32A4090AD102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314613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DB6FAC-5F14-4302-91B6-32A4090AD102}" type="slidenum">
              <a:rPr lang="en-CA" smtClean="0"/>
              <a:pPr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8327669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34841" indent="-234841">
              <a:buAutoNum type="arabicPeriod"/>
            </a:pPr>
            <a:endParaRPr lang="en-CA" dirty="0" smtClean="0"/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DB6FAC-5F14-4302-91B6-32A4090AD102}" type="slidenum">
              <a:rPr lang="en-CA" smtClean="0"/>
              <a:pPr/>
              <a:t>10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7097368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6131" indent="-176131" defTabSz="939363">
              <a:buFont typeface="Arial" pitchFamily="34" charset="0"/>
              <a:buChar char="•"/>
              <a:defRPr/>
            </a:pP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DB6FAC-5F14-4302-91B6-32A4090AD102}" type="slidenum">
              <a:rPr lang="en-CA" smtClean="0"/>
              <a:pPr/>
              <a:t>11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1764646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6131" indent="-176131" defTabSz="939363">
              <a:buFont typeface="Arial" pitchFamily="34" charset="0"/>
              <a:buChar char="•"/>
              <a:defRPr/>
            </a:pP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DB6FAC-5F14-4302-91B6-32A4090AD102}" type="slidenum">
              <a:rPr lang="en-CA" smtClean="0"/>
              <a:pPr/>
              <a:t>12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1764646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6131" indent="-176131" defTabSz="939363">
              <a:buFont typeface="Arial" pitchFamily="34" charset="0"/>
              <a:buChar char="•"/>
              <a:defRPr/>
            </a:pP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DB6FAC-5F14-4302-91B6-32A4090AD102}" type="slidenum">
              <a:rPr lang="en-CA" smtClean="0"/>
              <a:pPr/>
              <a:t>13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1764646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6131" indent="-176131" defTabSz="939363">
              <a:buFont typeface="Arial" pitchFamily="34" charset="0"/>
              <a:buChar char="•"/>
              <a:defRPr/>
            </a:pP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DB6FAC-5F14-4302-91B6-32A4090AD102}" type="slidenum">
              <a:rPr lang="en-CA" smtClean="0"/>
              <a:pPr/>
              <a:t>14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1764646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6131" indent="-176131" defTabSz="939363">
              <a:buFont typeface="Arial" pitchFamily="34" charset="0"/>
              <a:buChar char="•"/>
              <a:defRPr/>
            </a:pP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DB6FAC-5F14-4302-91B6-32A4090AD102}" type="slidenum">
              <a:rPr lang="en-CA" smtClean="0"/>
              <a:pPr/>
              <a:t>15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1764646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6131" indent="-176131" defTabSz="939363">
              <a:buFont typeface="Arial" pitchFamily="34" charset="0"/>
              <a:buChar char="•"/>
              <a:defRPr/>
            </a:pP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DB6FAC-5F14-4302-91B6-32A4090AD102}" type="slidenum">
              <a:rPr lang="en-CA" smtClean="0"/>
              <a:pPr/>
              <a:t>16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1764646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6131" indent="-176131" defTabSz="939363">
              <a:buFont typeface="Arial" pitchFamily="34" charset="0"/>
              <a:buChar char="•"/>
              <a:defRPr/>
            </a:pP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DB6FAC-5F14-4302-91B6-32A4090AD102}" type="slidenum">
              <a:rPr lang="en-CA" smtClean="0"/>
              <a:pPr/>
              <a:t>17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1764646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6131" indent="-176131" defTabSz="939363">
              <a:buFont typeface="Arial" pitchFamily="34" charset="0"/>
              <a:buChar char="•"/>
              <a:defRPr/>
            </a:pP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DB6FAC-5F14-4302-91B6-32A4090AD102}" type="slidenum">
              <a:rPr lang="en-CA" smtClean="0"/>
              <a:pPr/>
              <a:t>18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1764646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9363">
              <a:defRPr/>
            </a:pP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DB6FAC-5F14-4302-91B6-32A4090AD102}" type="slidenum">
              <a:rPr lang="en-CA" smtClean="0"/>
              <a:pPr/>
              <a:t>19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176464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6131" indent="-176131">
              <a:buFont typeface="Arial" pitchFamily="34" charset="0"/>
              <a:buChar char="•"/>
            </a:pPr>
            <a:endParaRPr lang="en-CA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DB6FAC-5F14-4302-91B6-32A4090AD102}" type="slidenum">
              <a:rPr lang="en-CA" smtClean="0"/>
              <a:pPr/>
              <a:t>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3743627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9363">
              <a:defRPr/>
            </a:pP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DB6FAC-5F14-4302-91B6-32A4090AD102}" type="slidenum">
              <a:rPr lang="en-CA" smtClean="0"/>
              <a:pPr/>
              <a:t>20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1764646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9363">
              <a:defRPr/>
            </a:pP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DB6FAC-5F14-4302-91B6-32A4090AD102}" type="slidenum">
              <a:rPr lang="en-CA" smtClean="0"/>
              <a:pPr/>
              <a:t>21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1764646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9363">
              <a:defRPr/>
            </a:pP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DB6FAC-5F14-4302-91B6-32A4090AD102}" type="slidenum">
              <a:rPr lang="en-CA" smtClean="0"/>
              <a:pPr/>
              <a:t>22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1764646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9363">
              <a:defRPr/>
            </a:pP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DB6FAC-5F14-4302-91B6-32A4090AD102}" type="slidenum">
              <a:rPr lang="en-CA" smtClean="0"/>
              <a:pPr/>
              <a:t>23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1764646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9363">
              <a:defRPr/>
            </a:pP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DB6FAC-5F14-4302-91B6-32A4090AD102}" type="slidenum">
              <a:rPr lang="en-CA" smtClean="0"/>
              <a:pPr/>
              <a:t>24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1764646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DB6FAC-5F14-4302-91B6-32A4090AD102}" type="slidenum">
              <a:rPr lang="en-CA" smtClean="0"/>
              <a:pPr/>
              <a:t>25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1764646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DB6FAC-5F14-4302-91B6-32A4090AD102}" type="slidenum">
              <a:rPr lang="en-CA" smtClean="0"/>
              <a:pPr/>
              <a:t>26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1764646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DB6FAC-5F14-4302-91B6-32A4090AD102}" type="slidenum">
              <a:rPr lang="en-CA" smtClean="0"/>
              <a:pPr/>
              <a:t>27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17646467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DB6FAC-5F14-4302-91B6-32A4090AD102}" type="slidenum">
              <a:rPr lang="en-CA" smtClean="0"/>
              <a:pPr/>
              <a:t>28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17646467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DB6FAC-5F14-4302-91B6-32A4090AD102}" type="slidenum">
              <a:rPr lang="en-CA" smtClean="0"/>
              <a:pPr/>
              <a:t>29</a:t>
            </a:fld>
            <a:endParaRPr lang="en-CA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6131" indent="-176131">
              <a:buFont typeface="Arial" pitchFamily="34" charset="0"/>
              <a:buChar char="•"/>
            </a:pPr>
            <a:endParaRPr lang="en-CA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DB6FAC-5F14-4302-91B6-32A4090AD102}" type="slidenum">
              <a:rPr lang="en-CA" smtClean="0"/>
              <a:pPr/>
              <a:t>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374362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DB6FAC-5F14-4302-91B6-32A4090AD102}" type="slidenum">
              <a:rPr lang="en-CA" smtClean="0"/>
              <a:pPr/>
              <a:t>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784839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DB6FAC-5F14-4302-91B6-32A4090AD102}" type="slidenum">
              <a:rPr lang="en-CA" smtClean="0"/>
              <a:pPr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504145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DB6FAC-5F14-4302-91B6-32A4090AD102}" type="slidenum">
              <a:rPr lang="en-CA" smtClean="0"/>
              <a:pPr/>
              <a:t>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5041453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DB6FAC-5F14-4302-91B6-32A4090AD102}" type="slidenum">
              <a:rPr lang="en-CA" smtClean="0"/>
              <a:pPr/>
              <a:t>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7097368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DB6FAC-5F14-4302-91B6-32A4090AD102}" type="slidenum">
              <a:rPr lang="en-CA" smtClean="0"/>
              <a:pPr/>
              <a:t>8</a:t>
            </a:fld>
            <a:endParaRPr lang="en-CA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DB6FAC-5F14-4302-91B6-32A4090AD102}" type="slidenum">
              <a:rPr lang="en-CA" smtClean="0"/>
              <a:pPr/>
              <a:t>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709736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96BAA55C-A93B-4206-B17D-328AE607C85B}" type="datetimeFigureOut">
              <a:rPr lang="en-CA" smtClean="0"/>
              <a:pPr/>
              <a:t>22/07/2015</a:t>
            </a:fld>
            <a:endParaRPr lang="en-CA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D332F08E-5A52-458D-AADA-A94E42DD466E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AA55C-A93B-4206-B17D-328AE607C85B}" type="datetimeFigureOut">
              <a:rPr lang="en-CA" smtClean="0"/>
              <a:pPr/>
              <a:t>22/07/2015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2F08E-5A52-458D-AADA-A94E42DD466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AA55C-A93B-4206-B17D-328AE607C85B}" type="datetimeFigureOut">
              <a:rPr lang="en-CA" smtClean="0"/>
              <a:pPr/>
              <a:t>22/07/2015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2F08E-5A52-458D-AADA-A94E42DD466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AA55C-A93B-4206-B17D-328AE607C85B}" type="datetimeFigureOut">
              <a:rPr lang="en-CA" smtClean="0"/>
              <a:pPr/>
              <a:t>22/07/2015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2F08E-5A52-458D-AADA-A94E42DD466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AA55C-A93B-4206-B17D-328AE607C85B}" type="datetimeFigureOut">
              <a:rPr lang="en-CA" smtClean="0"/>
              <a:pPr/>
              <a:t>22/07/2015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2F08E-5A52-458D-AADA-A94E42DD466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AA55C-A93B-4206-B17D-328AE607C85B}" type="datetimeFigureOut">
              <a:rPr lang="en-CA" smtClean="0"/>
              <a:pPr/>
              <a:t>22/07/2015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2F08E-5A52-458D-AADA-A94E42DD466E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AA55C-A93B-4206-B17D-328AE607C85B}" type="datetimeFigureOut">
              <a:rPr lang="en-CA" smtClean="0"/>
              <a:pPr/>
              <a:t>22/07/2015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2F08E-5A52-458D-AADA-A94E42DD466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AA55C-A93B-4206-B17D-328AE607C85B}" type="datetimeFigureOut">
              <a:rPr lang="en-CA" smtClean="0"/>
              <a:pPr/>
              <a:t>22/07/2015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2F08E-5A52-458D-AADA-A94E42DD466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AA55C-A93B-4206-B17D-328AE607C85B}" type="datetimeFigureOut">
              <a:rPr lang="en-CA" smtClean="0"/>
              <a:pPr/>
              <a:t>22/07/2015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2F08E-5A52-458D-AADA-A94E42DD466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AA55C-A93B-4206-B17D-328AE607C85B}" type="datetimeFigureOut">
              <a:rPr lang="en-CA" smtClean="0"/>
              <a:pPr/>
              <a:t>22/07/2015</a:t>
            </a:fld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2F08E-5A52-458D-AADA-A94E42DD466E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AA55C-A93B-4206-B17D-328AE607C85B}" type="datetimeFigureOut">
              <a:rPr lang="en-CA" smtClean="0"/>
              <a:pPr/>
              <a:t>22/07/2015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2F08E-5A52-458D-AADA-A94E42DD466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96BAA55C-A93B-4206-B17D-328AE607C85B}" type="datetimeFigureOut">
              <a:rPr lang="en-CA" smtClean="0"/>
              <a:pPr/>
              <a:t>22/07/2015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D332F08E-5A52-458D-AADA-A94E42DD466E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910934" y="1700808"/>
            <a:ext cx="6768752" cy="381642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3886" y="2319159"/>
            <a:ext cx="5742847" cy="2579721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</p:pic>
    </p:spTree>
    <p:extLst>
      <p:ext uri="{BB962C8B-B14F-4D97-AF65-F5344CB8AC3E}">
        <p14:creationId xmlns:p14="http://schemas.microsoft.com/office/powerpoint/2010/main" val="31462030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1296" y="1961456"/>
            <a:ext cx="8496944" cy="4896544"/>
          </a:xfrm>
        </p:spPr>
        <p:txBody>
          <a:bodyPr>
            <a:noAutofit/>
          </a:bodyPr>
          <a:lstStyle/>
          <a:p>
            <a:pPr marL="457200" lvl="0" indent="-457200">
              <a:buFont typeface="Arial" pitchFamily="34" charset="0"/>
              <a:buChar char="•"/>
            </a:pPr>
            <a:endParaRPr lang="en-US" sz="500" b="1" dirty="0" smtClean="0">
              <a:solidFill>
                <a:schemeClr val="accent3">
                  <a:lumMod val="50000"/>
                </a:schemeClr>
              </a:solidFill>
              <a:latin typeface="Palatino Linotype" panose="02040502050505030304" pitchFamily="18" charset="0"/>
              <a:cs typeface="Arial" pitchFamily="34" charset="0"/>
            </a:endParaRPr>
          </a:p>
          <a:p>
            <a:pPr marL="457200" lvl="0" indent="-457200">
              <a:buFont typeface="Arial" pitchFamily="34" charset="0"/>
              <a:buChar char="•"/>
            </a:pPr>
            <a:endParaRPr lang="en-CA" sz="500" b="1" dirty="0" smtClean="0">
              <a:solidFill>
                <a:schemeClr val="accent3">
                  <a:lumMod val="50000"/>
                </a:schemeClr>
              </a:solidFill>
              <a:latin typeface="Palatino Linotype" panose="02040502050505030304" pitchFamily="18" charset="0"/>
              <a:cs typeface="Arial" pitchFamily="34" charset="0"/>
            </a:endParaRPr>
          </a:p>
          <a:p>
            <a:pPr marL="457200" lvl="0" indent="-457200">
              <a:buFont typeface="Arial" pitchFamily="34" charset="0"/>
              <a:buChar char="•"/>
            </a:pPr>
            <a:r>
              <a:rPr lang="en-CA" sz="4000" b="1" dirty="0" smtClean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  <a:cs typeface="Arial" pitchFamily="34" charset="0"/>
              </a:rPr>
              <a:t>Work </a:t>
            </a:r>
            <a:r>
              <a:rPr lang="en-CA" sz="4000" b="1" dirty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  <a:cs typeface="Arial" pitchFamily="34" charset="0"/>
              </a:rPr>
              <a:t>in partnership with funding </a:t>
            </a:r>
            <a:r>
              <a:rPr lang="en-CA" sz="4000" b="1" dirty="0" smtClean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  <a:cs typeface="Arial" pitchFamily="34" charset="0"/>
              </a:rPr>
              <a:t>bodies and decision-makers regarding funding inadequacies and the need for adequate and equitable allocation of resources for services.</a:t>
            </a:r>
            <a:endParaRPr lang="en-CA" sz="4000" b="1" dirty="0">
              <a:solidFill>
                <a:schemeClr val="accent3">
                  <a:lumMod val="50000"/>
                </a:schemeClr>
              </a:solidFill>
              <a:latin typeface="Palatino Linotype" panose="02040502050505030304" pitchFamily="18" charset="0"/>
              <a:cs typeface="Arial" pitchFamily="34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83568" y="836712"/>
            <a:ext cx="7772400" cy="110998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CA" sz="6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Objectives</a:t>
            </a:r>
            <a:endParaRPr lang="en-CA" sz="66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08997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536" y="2276872"/>
            <a:ext cx="8568952" cy="4680520"/>
          </a:xfrm>
        </p:spPr>
        <p:txBody>
          <a:bodyPr>
            <a:norm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CA" sz="5400" b="1" dirty="0" smtClean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Free; open to all immigrant seniors, not-for-profit </a:t>
            </a:r>
            <a:r>
              <a:rPr lang="en-CA" sz="5400" b="1" dirty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groups and </a:t>
            </a:r>
            <a:r>
              <a:rPr lang="en-CA" sz="5400" b="1" dirty="0" smtClean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organizations, </a:t>
            </a:r>
            <a:r>
              <a:rPr lang="en-CA" sz="5400" b="1" dirty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and government </a:t>
            </a:r>
            <a:r>
              <a:rPr lang="en-CA" sz="5400" b="1" dirty="0" smtClean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agencies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11560" y="620688"/>
            <a:ext cx="7772400" cy="110998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CA" sz="6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Membership</a:t>
            </a:r>
            <a:endParaRPr lang="en-CA" sz="66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10196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536" y="2276872"/>
            <a:ext cx="8568952" cy="4680520"/>
          </a:xfrm>
        </p:spPr>
        <p:txBody>
          <a:bodyPr>
            <a:norm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CA" sz="3200" b="1" dirty="0" smtClean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Benefits of membership:</a:t>
            </a:r>
          </a:p>
          <a:p>
            <a:r>
              <a:rPr lang="en-CA" sz="3200" b="1" dirty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 </a:t>
            </a:r>
            <a:r>
              <a:rPr lang="en-CA" sz="3200" b="1" dirty="0" smtClean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     - Share cross-cultural experiences</a:t>
            </a:r>
          </a:p>
          <a:p>
            <a:r>
              <a:rPr lang="en-CA" sz="3200" b="1" dirty="0" smtClean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      - Hear directly from immigrant seniors in Peel about their experiences</a:t>
            </a:r>
          </a:p>
          <a:p>
            <a:r>
              <a:rPr lang="en-CA" sz="3200" b="1" dirty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 </a:t>
            </a:r>
            <a:r>
              <a:rPr lang="en-CA" sz="3200" b="1" dirty="0" smtClean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     - Access to specialized information on immigrant seniors</a:t>
            </a:r>
          </a:p>
          <a:p>
            <a:r>
              <a:rPr lang="en-CA" sz="3200" b="1" dirty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 </a:t>
            </a:r>
            <a:r>
              <a:rPr lang="en-CA" sz="3200" b="1" dirty="0" smtClean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     - Networking with individuals who work with immigrant seniors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11560" y="620688"/>
            <a:ext cx="7772400" cy="110998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CA" sz="6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Membership</a:t>
            </a:r>
            <a:endParaRPr lang="en-CA" sz="66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42543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536" y="2276872"/>
            <a:ext cx="8568952" cy="4680520"/>
          </a:xfrm>
        </p:spPr>
        <p:txBody>
          <a:bodyPr>
            <a:norm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CA" sz="3200" b="1" dirty="0" smtClean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Immigrant services are provided by community organizations, school boards and ethnic &amp; faith-based organizations.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CA" sz="3200" b="1" dirty="0" smtClean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There is a high number of seniors clubs and self-organized ethno-specific groups, e.g. more than 35 seniors clubs in Mississauga, not including those that meet in private locations or places of worship. 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11560" y="620688"/>
            <a:ext cx="7772400" cy="110998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CA" sz="6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The </a:t>
            </a:r>
            <a:r>
              <a:rPr lang="en-CA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n</a:t>
            </a:r>
            <a:r>
              <a:rPr lang="en-CA" sz="6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eed in Peel</a:t>
            </a:r>
            <a:endParaRPr lang="en-CA" sz="66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287200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536" y="2276872"/>
            <a:ext cx="8568952" cy="4680520"/>
          </a:xfrm>
        </p:spPr>
        <p:txBody>
          <a:bodyPr>
            <a:normAutofit lnSpcReduction="10000"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CA" sz="2800" b="1" dirty="0" smtClean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Research showed a weakness in the approach to senior immigrant services and not sufficient services for immigrant seniors for example, family-based approach to services is not common among service providers.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CA" sz="2800" b="1" dirty="0" smtClean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Different approaches to serving immigrant seniors:</a:t>
            </a:r>
          </a:p>
          <a:p>
            <a:r>
              <a:rPr lang="en-CA" sz="2800" b="1" dirty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	</a:t>
            </a:r>
            <a:r>
              <a:rPr lang="en-CA" sz="2800" b="1" dirty="0" smtClean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- Need-based		-Demographic group	</a:t>
            </a:r>
          </a:p>
          <a:p>
            <a:r>
              <a:rPr lang="en-CA" sz="2800" b="1" dirty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	</a:t>
            </a:r>
            <a:r>
              <a:rPr lang="en-CA" sz="2800" b="1" dirty="0" smtClean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- Ethnic, cultural, religious background</a:t>
            </a:r>
          </a:p>
          <a:p>
            <a:r>
              <a:rPr lang="en-CA" sz="2800" b="1" dirty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	</a:t>
            </a:r>
            <a:r>
              <a:rPr lang="en-CA" sz="2800" b="1" dirty="0" smtClean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- Financing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11560" y="620688"/>
            <a:ext cx="7772400" cy="110998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CA" sz="6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The </a:t>
            </a:r>
            <a:r>
              <a:rPr lang="en-CA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n</a:t>
            </a:r>
            <a:r>
              <a:rPr lang="en-CA" sz="6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eed in Peel</a:t>
            </a:r>
            <a:endParaRPr lang="en-CA" sz="66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78263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536" y="2276872"/>
            <a:ext cx="8568952" cy="4680520"/>
          </a:xfrm>
        </p:spPr>
        <p:txBody>
          <a:bodyPr>
            <a:normAutofit/>
          </a:bodyPr>
          <a:lstStyle/>
          <a:p>
            <a:r>
              <a:rPr lang="en-CA" sz="3200" b="1" dirty="0" smtClean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Recent elder immigrants arrive as family class immigrants and face unique socio-economic issues:</a:t>
            </a:r>
          </a:p>
          <a:p>
            <a:pPr marL="457200" indent="-457200">
              <a:buFontTx/>
              <a:buChar char="-"/>
            </a:pPr>
            <a:r>
              <a:rPr lang="en-CA" sz="3200" b="1" dirty="0" smtClean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Language barrier</a:t>
            </a:r>
          </a:p>
          <a:p>
            <a:pPr marL="457200" indent="-457200">
              <a:buFontTx/>
              <a:buChar char="-"/>
            </a:pPr>
            <a:r>
              <a:rPr lang="en-CA" sz="3200" b="1" dirty="0" smtClean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Economic insecurity</a:t>
            </a:r>
          </a:p>
          <a:p>
            <a:pPr marL="457200" indent="-457200">
              <a:buFontTx/>
              <a:buChar char="-"/>
            </a:pPr>
            <a:r>
              <a:rPr lang="en-CA" sz="3200" b="1" dirty="0" smtClean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Family dependence</a:t>
            </a:r>
          </a:p>
          <a:p>
            <a:pPr marL="457200" indent="-457200">
              <a:buFontTx/>
              <a:buChar char="-"/>
            </a:pPr>
            <a:r>
              <a:rPr lang="en-CA" sz="3200" b="1" dirty="0" smtClean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Mobility issues</a:t>
            </a:r>
          </a:p>
          <a:p>
            <a:pPr marL="457200" indent="-457200">
              <a:buFontTx/>
              <a:buChar char="-"/>
            </a:pPr>
            <a:r>
              <a:rPr lang="en-CA" sz="3200" b="1" dirty="0" smtClean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Challenges with cultural adaptation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11560" y="620688"/>
            <a:ext cx="7772400" cy="110998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CA" sz="6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The </a:t>
            </a:r>
            <a:r>
              <a:rPr lang="en-CA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n</a:t>
            </a:r>
            <a:r>
              <a:rPr lang="en-CA" sz="6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eed in Peel</a:t>
            </a:r>
            <a:endParaRPr lang="en-CA" sz="66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75475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536" y="2276872"/>
            <a:ext cx="8568952" cy="4680520"/>
          </a:xfrm>
        </p:spPr>
        <p:txBody>
          <a:bodyPr>
            <a:norm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CA" sz="3600" b="1" dirty="0" smtClean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Major factors that affect service access:</a:t>
            </a:r>
          </a:p>
          <a:p>
            <a:r>
              <a:rPr lang="en-CA" sz="3600" b="1" dirty="0" smtClean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	1. Awareness</a:t>
            </a:r>
          </a:p>
          <a:p>
            <a:r>
              <a:rPr lang="en-CA" sz="3600" b="1" dirty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	</a:t>
            </a:r>
            <a:r>
              <a:rPr lang="en-CA" sz="3600" b="1" dirty="0" smtClean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2. Language</a:t>
            </a:r>
          </a:p>
          <a:p>
            <a:r>
              <a:rPr lang="en-CA" sz="3600" b="1" dirty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	</a:t>
            </a:r>
            <a:r>
              <a:rPr lang="en-CA" sz="3600" b="1" dirty="0" smtClean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3. Transportation</a:t>
            </a:r>
          </a:p>
          <a:p>
            <a:r>
              <a:rPr lang="en-CA" sz="3600" b="1" dirty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	</a:t>
            </a:r>
            <a:r>
              <a:rPr lang="en-CA" sz="3600" b="1" dirty="0" smtClean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4. Cultural Appropriateness</a:t>
            </a:r>
          </a:p>
          <a:p>
            <a:r>
              <a:rPr lang="en-CA" sz="3600" b="1" dirty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	</a:t>
            </a:r>
            <a:r>
              <a:rPr lang="en-CA" sz="3600" b="1" dirty="0" smtClean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5. Affordability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11560" y="620688"/>
            <a:ext cx="7772400" cy="110998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CA" sz="6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The </a:t>
            </a:r>
            <a:r>
              <a:rPr lang="en-CA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n</a:t>
            </a:r>
            <a:r>
              <a:rPr lang="en-CA" sz="6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eed in Peel</a:t>
            </a:r>
            <a:endParaRPr lang="en-CA" sz="66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24714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504" y="2276872"/>
            <a:ext cx="9036496" cy="4680520"/>
          </a:xfrm>
        </p:spPr>
        <p:txBody>
          <a:bodyPr>
            <a:norm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CA" sz="3000" b="1" dirty="0" smtClean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Service Planning &amp; </a:t>
            </a:r>
            <a:r>
              <a:rPr lang="en-CA" sz="3000" b="1" dirty="0" smtClean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Coordination </a:t>
            </a:r>
            <a:r>
              <a:rPr lang="en-CA" sz="3000" b="1" dirty="0" smtClean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is one of the most important areas where service providers face challenges and need support. 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CA" sz="3000" b="1" dirty="0" smtClean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Collaboration and meaningful partnerships is another need – to share good partnership practices.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CA" sz="3000" b="1" dirty="0" smtClean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Linked to capacity building. Currently lacking in service organizations with front-line staff and management level.</a:t>
            </a:r>
          </a:p>
          <a:p>
            <a:pPr marL="457200" indent="-457200">
              <a:buFont typeface="Arial" pitchFamily="34" charset="0"/>
              <a:buChar char="•"/>
            </a:pPr>
            <a:endParaRPr lang="en-CA" sz="2800" dirty="0">
              <a:solidFill>
                <a:schemeClr val="accent3">
                  <a:lumMod val="50000"/>
                </a:schemeClr>
              </a:solidFill>
              <a:latin typeface="Palatino Linotype" panose="02040502050505030304" pitchFamily="18" charset="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CA" sz="2800" dirty="0" smtClean="0">
              <a:solidFill>
                <a:schemeClr val="accent3">
                  <a:lumMod val="50000"/>
                </a:schemeClr>
              </a:solidFill>
              <a:latin typeface="Palatino Linotype" panose="02040502050505030304" pitchFamily="18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11560" y="620688"/>
            <a:ext cx="7772400" cy="110998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CA" sz="6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The </a:t>
            </a:r>
            <a:r>
              <a:rPr lang="en-CA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n</a:t>
            </a:r>
            <a:r>
              <a:rPr lang="en-CA" sz="6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eed in Peel</a:t>
            </a:r>
            <a:endParaRPr lang="en-CA" sz="66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15018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504" y="2276872"/>
            <a:ext cx="9036496" cy="4680520"/>
          </a:xfrm>
        </p:spPr>
        <p:txBody>
          <a:bodyPr>
            <a:norm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CA" sz="2800" b="1" dirty="0" smtClean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Capacity challenges can be address at the community and coalition level: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CA" sz="2800" b="1" dirty="0" smtClean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- Capacity to deliver culturally appropriate services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CA" sz="2800" b="1" dirty="0" smtClean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- Finding, reaching and connecting with isolated and vulnerable seniors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CA" sz="2800" b="1" dirty="0" smtClean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- Working with families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CA" sz="2800" b="1" dirty="0" smtClean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- Development of resources to make service accessible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CA" sz="2800" b="1" dirty="0" smtClean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- Finding space for service delivery</a:t>
            </a:r>
            <a:endParaRPr lang="en-CA" sz="3600" b="1" dirty="0" smtClean="0">
              <a:solidFill>
                <a:schemeClr val="accent3">
                  <a:lumMod val="50000"/>
                </a:schemeClr>
              </a:solidFill>
              <a:latin typeface="Palatino Linotype" panose="02040502050505030304" pitchFamily="18" charset="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CA" sz="2800" dirty="0">
              <a:solidFill>
                <a:schemeClr val="accent3">
                  <a:lumMod val="50000"/>
                </a:schemeClr>
              </a:solidFill>
              <a:latin typeface="Palatino Linotype" panose="02040502050505030304" pitchFamily="18" charset="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CA" sz="2800" dirty="0" smtClean="0">
              <a:solidFill>
                <a:schemeClr val="accent3">
                  <a:lumMod val="50000"/>
                </a:schemeClr>
              </a:solidFill>
              <a:latin typeface="Palatino Linotype" panose="02040502050505030304" pitchFamily="18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11560" y="620688"/>
            <a:ext cx="7772400" cy="110998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CA" sz="6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The </a:t>
            </a:r>
            <a:r>
              <a:rPr lang="en-CA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n</a:t>
            </a:r>
            <a:r>
              <a:rPr lang="en-CA" sz="6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eed in Peel</a:t>
            </a:r>
            <a:endParaRPr lang="en-CA" sz="66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29373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2177480"/>
            <a:ext cx="8892480" cy="4680520"/>
          </a:xfrm>
        </p:spPr>
        <p:txBody>
          <a:bodyPr>
            <a:noAutofit/>
          </a:bodyPr>
          <a:lstStyle/>
          <a:p>
            <a:pPr>
              <a:buFont typeface="Arial" pitchFamily="34" charset="0"/>
              <a:buChar char="•"/>
            </a:pPr>
            <a:r>
              <a:rPr lang="en-CA" sz="3600" b="1" dirty="0" smtClean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  <a:cs typeface="Arial" pitchFamily="34" charset="0"/>
              </a:rPr>
              <a:t>Directorship work is facilitated by two co-chairs who serve a two year term. </a:t>
            </a:r>
          </a:p>
          <a:p>
            <a:pPr>
              <a:buFont typeface="Arial" pitchFamily="34" charset="0"/>
              <a:buChar char="•"/>
            </a:pPr>
            <a:r>
              <a:rPr lang="en-CA" sz="3600" b="1" dirty="0" smtClean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  <a:cs typeface="Arial" pitchFamily="34" charset="0"/>
              </a:rPr>
              <a:t>Operational work is steered through working groups including Outreach &amp; Membership, Fundraising, Events &amp; other ad hoc committees formed as needed. </a:t>
            </a:r>
            <a:endParaRPr lang="en-CA" sz="3600" b="1" dirty="0">
              <a:solidFill>
                <a:schemeClr val="accent3">
                  <a:lumMod val="50000"/>
                </a:schemeClr>
              </a:solidFill>
              <a:latin typeface="Palatino Linotype" panose="02040502050505030304" pitchFamily="18" charset="0"/>
              <a:cs typeface="Arial" pitchFamily="34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11560" y="620688"/>
            <a:ext cx="7992888" cy="110998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b">
            <a:normAutofit fontScale="775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CA" sz="6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Organizational Structure</a:t>
            </a:r>
            <a:endParaRPr lang="en-CA" sz="66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80767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620688"/>
            <a:ext cx="7772400" cy="1109985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CA" sz="6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Did You Know?</a:t>
            </a:r>
            <a:endParaRPr lang="en-CA" sz="66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7544" y="2276872"/>
            <a:ext cx="8424936" cy="5040560"/>
          </a:xfrm>
        </p:spPr>
        <p:txBody>
          <a:bodyPr>
            <a:norm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CA" sz="3600" b="1" dirty="0">
                <a:solidFill>
                  <a:schemeClr val="accent1">
                    <a:lumMod val="50000"/>
                  </a:schemeClr>
                </a:solidFill>
                <a:latin typeface="Palatino Linotype" panose="02040502050505030304" pitchFamily="18" charset="0"/>
              </a:rPr>
              <a:t>The total number of immigrant seniors in Peel is </a:t>
            </a:r>
            <a:r>
              <a:rPr lang="en-CA" sz="3600" b="1" dirty="0" smtClean="0">
                <a:solidFill>
                  <a:schemeClr val="accent1">
                    <a:lumMod val="50000"/>
                  </a:schemeClr>
                </a:solidFill>
                <a:latin typeface="Palatino Linotype" panose="02040502050505030304" pitchFamily="18" charset="0"/>
              </a:rPr>
              <a:t>70,480.</a:t>
            </a:r>
            <a:endParaRPr lang="en-CA" sz="3600" b="1" dirty="0">
              <a:solidFill>
                <a:schemeClr val="accent1">
                  <a:lumMod val="50000"/>
                </a:schemeClr>
              </a:solidFill>
              <a:latin typeface="Palatino Linotype" panose="02040502050505030304" pitchFamily="18" charset="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en-CA" sz="3600" b="1" dirty="0" smtClean="0">
                <a:solidFill>
                  <a:schemeClr val="accent1">
                    <a:lumMod val="50000"/>
                  </a:schemeClr>
                </a:solidFill>
                <a:latin typeface="Palatino Linotype" panose="02040502050505030304" pitchFamily="18" charset="0"/>
              </a:rPr>
              <a:t>Approximately </a:t>
            </a:r>
            <a:r>
              <a:rPr lang="en-CA" sz="3600" b="1" dirty="0" smtClean="0">
                <a:solidFill>
                  <a:schemeClr val="accent1">
                    <a:lumMod val="50000"/>
                  </a:schemeClr>
                </a:solidFill>
                <a:latin typeface="Palatino Linotype" panose="02040502050505030304" pitchFamily="18" charset="0"/>
              </a:rPr>
              <a:t>70% of seniors in Peel are </a:t>
            </a:r>
            <a:r>
              <a:rPr lang="en-CA" sz="3600" b="1" dirty="0" smtClean="0">
                <a:solidFill>
                  <a:schemeClr val="accent1">
                    <a:lumMod val="50000"/>
                  </a:schemeClr>
                </a:solidFill>
                <a:latin typeface="Palatino Linotype" panose="02040502050505030304" pitchFamily="18" charset="0"/>
              </a:rPr>
              <a:t>immigrants.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CA" sz="3600" b="1" dirty="0">
                <a:solidFill>
                  <a:schemeClr val="accent1">
                    <a:lumMod val="50000"/>
                  </a:schemeClr>
                </a:solidFill>
                <a:latin typeface="Palatino Linotype" panose="02040502050505030304" pitchFamily="18" charset="0"/>
              </a:rPr>
              <a:t>Approximately 35% of Peel’s seniors are visible minorities.</a:t>
            </a:r>
          </a:p>
          <a:p>
            <a:pPr marL="457200" indent="-457200" algn="l">
              <a:buFont typeface="Arial" pitchFamily="34" charset="0"/>
              <a:buChar char="•"/>
            </a:pPr>
            <a:endParaRPr lang="en-CA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737296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2177480"/>
            <a:ext cx="8892480" cy="4680520"/>
          </a:xfrm>
        </p:spPr>
        <p:txBody>
          <a:bodyPr>
            <a:noAutofit/>
          </a:bodyPr>
          <a:lstStyle/>
          <a:p>
            <a:pPr>
              <a:buFont typeface="Arial" pitchFamily="34" charset="0"/>
              <a:buChar char="•"/>
            </a:pPr>
            <a:r>
              <a:rPr lang="en-CA" sz="3400" b="1" dirty="0" smtClean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  <a:cs typeface="Arial" pitchFamily="34" charset="0"/>
              </a:rPr>
              <a:t>Member organizations are represented by appointed persons who attend meetings, receive communications, and make decisions on behalf of their organization. </a:t>
            </a:r>
          </a:p>
          <a:p>
            <a:pPr>
              <a:buFont typeface="Arial" pitchFamily="34" charset="0"/>
              <a:buChar char="•"/>
            </a:pPr>
            <a:r>
              <a:rPr lang="en-CA" sz="3400" b="1" dirty="0" smtClean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  <a:cs typeface="Arial" pitchFamily="34" charset="0"/>
              </a:rPr>
              <a:t>All members participate in making decisions. Decisions are made by consensus, or if not possible, by majority vote. </a:t>
            </a:r>
            <a:endParaRPr lang="en-CA" sz="3400" b="1" dirty="0">
              <a:solidFill>
                <a:schemeClr val="accent3">
                  <a:lumMod val="50000"/>
                </a:schemeClr>
              </a:solidFill>
              <a:latin typeface="Palatino Linotype" panose="02040502050505030304" pitchFamily="18" charset="0"/>
              <a:cs typeface="Arial" pitchFamily="34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11560" y="620688"/>
            <a:ext cx="7992888" cy="110998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b">
            <a:normAutofit fontScale="775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CA" sz="6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Organizational Structure</a:t>
            </a:r>
            <a:endParaRPr lang="en-CA" sz="66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49104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2177480"/>
            <a:ext cx="8892480" cy="4680520"/>
          </a:xfrm>
        </p:spPr>
        <p:txBody>
          <a:bodyPr>
            <a:noAutofit/>
          </a:bodyPr>
          <a:lstStyle/>
          <a:p>
            <a:pPr>
              <a:buFont typeface="Arial" pitchFamily="34" charset="0"/>
              <a:buChar char="•"/>
            </a:pPr>
            <a:r>
              <a:rPr lang="en-CA" sz="4400" b="1" dirty="0" smtClean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  <a:cs typeface="Arial" pitchFamily="34" charset="0"/>
              </a:rPr>
              <a:t>Internal:</a:t>
            </a:r>
          </a:p>
          <a:p>
            <a:r>
              <a:rPr lang="en-CA" sz="4400" b="1" dirty="0" smtClean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  <a:cs typeface="Arial" pitchFamily="34" charset="0"/>
              </a:rPr>
              <a:t>	- Organizational capacity  </a:t>
            </a:r>
            <a:br>
              <a:rPr lang="en-CA" sz="4400" b="1" dirty="0" smtClean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  <a:cs typeface="Arial" pitchFamily="34" charset="0"/>
              </a:rPr>
            </a:br>
            <a:r>
              <a:rPr lang="en-CA" sz="4400" b="1" dirty="0" smtClean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  <a:cs typeface="Arial" pitchFamily="34" charset="0"/>
              </a:rPr>
              <a:t>         building</a:t>
            </a:r>
          </a:p>
          <a:p>
            <a:r>
              <a:rPr lang="en-CA" sz="4400" b="1" dirty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  <a:cs typeface="Arial" pitchFamily="34" charset="0"/>
              </a:rPr>
              <a:t>	</a:t>
            </a:r>
            <a:r>
              <a:rPr lang="en-CA" sz="4400" b="1" dirty="0" smtClean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  <a:cs typeface="Arial" pitchFamily="34" charset="0"/>
              </a:rPr>
              <a:t>- Engagement of members</a:t>
            </a:r>
          </a:p>
          <a:p>
            <a:r>
              <a:rPr lang="en-CA" sz="4400" b="1" dirty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  <a:cs typeface="Arial" pitchFamily="34" charset="0"/>
              </a:rPr>
              <a:t>	</a:t>
            </a:r>
            <a:r>
              <a:rPr lang="en-CA" sz="4400" b="1" dirty="0" smtClean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  <a:cs typeface="Arial" pitchFamily="34" charset="0"/>
              </a:rPr>
              <a:t>- Sustainable funding </a:t>
            </a:r>
          </a:p>
          <a:p>
            <a:r>
              <a:rPr lang="en-CA" sz="4400" b="1" dirty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  <a:cs typeface="Arial" pitchFamily="34" charset="0"/>
              </a:rPr>
              <a:t>	</a:t>
            </a:r>
            <a:r>
              <a:rPr lang="en-CA" sz="4400" b="1" dirty="0" smtClean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  <a:cs typeface="Arial" pitchFamily="34" charset="0"/>
              </a:rPr>
              <a:t>- Visibility </a:t>
            </a:r>
            <a:endParaRPr lang="en-CA" sz="4400" b="1" dirty="0">
              <a:solidFill>
                <a:schemeClr val="accent3">
                  <a:lumMod val="50000"/>
                </a:schemeClr>
              </a:solidFill>
              <a:latin typeface="Palatino Linotype" panose="02040502050505030304" pitchFamily="18" charset="0"/>
              <a:cs typeface="Arial" pitchFamily="34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11560" y="620688"/>
            <a:ext cx="7992888" cy="110998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CA" sz="6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Strategic Priorities</a:t>
            </a:r>
            <a:endParaRPr lang="en-CA" sz="66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67201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2177480"/>
            <a:ext cx="8892480" cy="4680520"/>
          </a:xfrm>
        </p:spPr>
        <p:txBody>
          <a:bodyPr>
            <a:noAutofit/>
          </a:bodyPr>
          <a:lstStyle/>
          <a:p>
            <a:pPr>
              <a:buFont typeface="Arial" pitchFamily="34" charset="0"/>
              <a:buChar char="•"/>
            </a:pPr>
            <a:r>
              <a:rPr lang="en-CA" sz="3600" b="1" dirty="0" smtClean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  <a:cs typeface="Arial" pitchFamily="34" charset="0"/>
              </a:rPr>
              <a:t>External:</a:t>
            </a:r>
          </a:p>
          <a:p>
            <a:r>
              <a:rPr lang="en-CA" sz="3600" b="1" dirty="0" smtClean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  <a:cs typeface="Arial" pitchFamily="34" charset="0"/>
              </a:rPr>
              <a:t>	- Research &amp; dissemination of info.</a:t>
            </a:r>
          </a:p>
          <a:p>
            <a:r>
              <a:rPr lang="en-CA" sz="3600" b="1" dirty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  <a:cs typeface="Arial" pitchFamily="34" charset="0"/>
              </a:rPr>
              <a:t>	</a:t>
            </a:r>
            <a:r>
              <a:rPr lang="en-CA" sz="3600" b="1" dirty="0" smtClean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  <a:cs typeface="Arial" pitchFamily="34" charset="0"/>
              </a:rPr>
              <a:t>- Community capacity building</a:t>
            </a:r>
          </a:p>
          <a:p>
            <a:r>
              <a:rPr lang="en-CA" sz="3600" b="1" dirty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  <a:cs typeface="Arial" pitchFamily="34" charset="0"/>
              </a:rPr>
              <a:t>	</a:t>
            </a:r>
            <a:r>
              <a:rPr lang="en-CA" sz="3600" b="1" dirty="0" smtClean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  <a:cs typeface="Arial" pitchFamily="34" charset="0"/>
              </a:rPr>
              <a:t>- Empowerment of immigrant seniors</a:t>
            </a:r>
          </a:p>
          <a:p>
            <a:r>
              <a:rPr lang="en-CA" sz="3600" b="1" dirty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  <a:cs typeface="Arial" pitchFamily="34" charset="0"/>
              </a:rPr>
              <a:t>	</a:t>
            </a:r>
            <a:r>
              <a:rPr lang="en-CA" sz="3600" b="1" dirty="0" smtClean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  <a:cs typeface="Arial" pitchFamily="34" charset="0"/>
              </a:rPr>
              <a:t>- Awareness building </a:t>
            </a:r>
            <a:endParaRPr lang="en-CA" sz="3600" b="1" dirty="0">
              <a:solidFill>
                <a:schemeClr val="accent3">
                  <a:lumMod val="50000"/>
                </a:schemeClr>
              </a:solidFill>
              <a:latin typeface="Palatino Linotype" panose="02040502050505030304" pitchFamily="18" charset="0"/>
              <a:cs typeface="Arial" pitchFamily="34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11560" y="620688"/>
            <a:ext cx="7992888" cy="110998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CA" sz="6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Strategic Priorities</a:t>
            </a:r>
            <a:endParaRPr lang="en-CA" sz="66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68167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2204864"/>
            <a:ext cx="8892480" cy="4680520"/>
          </a:xfrm>
        </p:spPr>
        <p:txBody>
          <a:bodyPr>
            <a:noAutofit/>
          </a:bodyPr>
          <a:lstStyle/>
          <a:p>
            <a:pPr>
              <a:buFont typeface="Arial" pitchFamily="34" charset="0"/>
              <a:buChar char="•"/>
            </a:pPr>
            <a:r>
              <a:rPr lang="en-CA" sz="3200" dirty="0" smtClean="0">
                <a:solidFill>
                  <a:schemeClr val="accent1">
                    <a:lumMod val="50000"/>
                  </a:schemeClr>
                </a:solidFill>
                <a:latin typeface="Palatino Linotype" panose="02040502050505030304" pitchFamily="18" charset="0"/>
                <a:cs typeface="Arial" pitchFamily="34" charset="0"/>
              </a:rPr>
              <a:t> </a:t>
            </a:r>
            <a:r>
              <a:rPr lang="en-CA" sz="3200" b="1" dirty="0" smtClean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  <a:cs typeface="Arial" pitchFamily="34" charset="0"/>
              </a:rPr>
              <a:t>Immigrant </a:t>
            </a:r>
            <a:r>
              <a:rPr lang="en-CA" sz="3200" b="1" dirty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  <a:cs typeface="Arial" pitchFamily="34" charset="0"/>
              </a:rPr>
              <a:t>seniors </a:t>
            </a:r>
            <a:r>
              <a:rPr lang="en-CA" sz="3200" dirty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  <a:cs typeface="Arial" pitchFamily="34" charset="0"/>
              </a:rPr>
              <a:t>will assert their needs and presence in their family and community. </a:t>
            </a:r>
            <a:endParaRPr lang="en-CA" sz="3200" dirty="0" smtClean="0">
              <a:solidFill>
                <a:schemeClr val="accent3">
                  <a:lumMod val="50000"/>
                </a:schemeClr>
              </a:solidFill>
              <a:latin typeface="Palatino Linotype" panose="02040502050505030304" pitchFamily="18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CA" sz="3200" dirty="0" smtClean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  <a:cs typeface="Arial" pitchFamily="34" charset="0"/>
              </a:rPr>
              <a:t> They </a:t>
            </a:r>
            <a:r>
              <a:rPr lang="en-CA" sz="3200" dirty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  <a:cs typeface="Arial" pitchFamily="34" charset="0"/>
              </a:rPr>
              <a:t>will have access to more information in their languages and will know where to find the services that they need. </a:t>
            </a:r>
            <a:endParaRPr lang="en-CA" sz="3200" dirty="0" smtClean="0">
              <a:solidFill>
                <a:schemeClr val="accent3">
                  <a:lumMod val="50000"/>
                </a:schemeClr>
              </a:solidFill>
              <a:latin typeface="Palatino Linotype" panose="02040502050505030304" pitchFamily="18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CA" sz="3200" dirty="0" smtClean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  <a:cs typeface="Arial" pitchFamily="34" charset="0"/>
              </a:rPr>
              <a:t> Elders </a:t>
            </a:r>
            <a:r>
              <a:rPr lang="en-CA" sz="3200" dirty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  <a:cs typeface="Arial" pitchFamily="34" charset="0"/>
              </a:rPr>
              <a:t>and senior groups will develop leadership skills, and will become more confident and more engaged</a:t>
            </a:r>
            <a:r>
              <a:rPr lang="en-CA" sz="3200" dirty="0" smtClean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  <a:cs typeface="Arial" pitchFamily="34" charset="0"/>
              </a:rPr>
              <a:t>.</a:t>
            </a:r>
            <a:endParaRPr lang="en-CA" sz="3200" dirty="0">
              <a:solidFill>
                <a:schemeClr val="accent3">
                  <a:lumMod val="50000"/>
                </a:schemeClr>
              </a:solidFill>
              <a:latin typeface="Palatino Linotype" panose="02040502050505030304" pitchFamily="18" charset="0"/>
              <a:cs typeface="Arial" pitchFamily="34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11560" y="620688"/>
            <a:ext cx="7992888" cy="110998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b">
            <a:normAutofit fontScale="85000"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CA" sz="6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Impact on Community</a:t>
            </a:r>
            <a:endParaRPr lang="en-CA" sz="66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81914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536" y="2211484"/>
            <a:ext cx="8568952" cy="4680520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CA" sz="3200" b="1" dirty="0" smtClean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  <a:cs typeface="Arial" pitchFamily="34" charset="0"/>
              </a:rPr>
              <a:t>Immigrant senior groups</a:t>
            </a:r>
            <a:r>
              <a:rPr lang="en-CA" sz="3200" dirty="0" smtClean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  <a:cs typeface="Arial" pitchFamily="34" charset="0"/>
              </a:rPr>
              <a:t> will work together to share their culture, learn from each other and understand each other better.</a:t>
            </a:r>
          </a:p>
          <a:p>
            <a:endParaRPr lang="en-CA" sz="3200" dirty="0" smtClean="0">
              <a:solidFill>
                <a:schemeClr val="accent3">
                  <a:lumMod val="50000"/>
                </a:schemeClr>
              </a:solidFill>
              <a:latin typeface="Palatino Linotype" panose="02040502050505030304" pitchFamily="18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CA" sz="3200" b="1" dirty="0" smtClean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  <a:cs typeface="Arial" pitchFamily="34" charset="0"/>
              </a:rPr>
              <a:t>Agencies serving immigrant seniors</a:t>
            </a:r>
            <a:r>
              <a:rPr lang="en-CA" sz="3200" dirty="0" smtClean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  <a:cs typeface="Arial" pitchFamily="34" charset="0"/>
              </a:rPr>
              <a:t> will have more information about the impact of their work. </a:t>
            </a:r>
          </a:p>
          <a:p>
            <a:endParaRPr lang="en-CA" sz="2800" dirty="0">
              <a:solidFill>
                <a:schemeClr val="accent1">
                  <a:lumMod val="50000"/>
                </a:schemeClr>
              </a:solidFill>
              <a:cs typeface="Arial" pitchFamily="34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11560" y="620688"/>
            <a:ext cx="7992888" cy="110998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b">
            <a:normAutofit fontScale="85000"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CA" sz="6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Impact on Community</a:t>
            </a:r>
            <a:endParaRPr lang="en-CA" sz="66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49104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536" y="2211484"/>
            <a:ext cx="8568952" cy="4680520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CA" sz="3200" b="1" dirty="0" smtClean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  <a:cs typeface="Arial" pitchFamily="34" charset="0"/>
              </a:rPr>
              <a:t>Stakeholders </a:t>
            </a:r>
            <a:r>
              <a:rPr lang="en-CA" sz="3200" b="1" dirty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  <a:cs typeface="Arial" pitchFamily="34" charset="0"/>
              </a:rPr>
              <a:t>concerned with the well-being of immigrant seniors </a:t>
            </a:r>
            <a:r>
              <a:rPr lang="en-CA" sz="3200" dirty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  <a:cs typeface="Arial" pitchFamily="34" charset="0"/>
              </a:rPr>
              <a:t>will</a:t>
            </a:r>
            <a:r>
              <a:rPr lang="en-CA" sz="3200" b="1" dirty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  <a:cs typeface="Arial" pitchFamily="34" charset="0"/>
              </a:rPr>
              <a:t> </a:t>
            </a:r>
            <a:r>
              <a:rPr lang="en-CA" sz="3200" dirty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  <a:cs typeface="Arial" pitchFamily="34" charset="0"/>
              </a:rPr>
              <a:t>be provided with support, information and resources to collaborate and form partnerships</a:t>
            </a:r>
            <a:r>
              <a:rPr lang="en-CA" sz="3200" dirty="0" smtClean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  <a:cs typeface="Arial" pitchFamily="34" charset="0"/>
              </a:rPr>
              <a:t>.</a:t>
            </a:r>
            <a:br>
              <a:rPr lang="en-CA" sz="3200" dirty="0" smtClean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  <a:cs typeface="Arial" pitchFamily="34" charset="0"/>
              </a:rPr>
            </a:br>
            <a:endParaRPr lang="en-CA" sz="3200" dirty="0" smtClean="0">
              <a:solidFill>
                <a:schemeClr val="accent3">
                  <a:lumMod val="50000"/>
                </a:schemeClr>
              </a:solidFill>
              <a:latin typeface="Palatino Linotype" panose="02040502050505030304" pitchFamily="18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CA" sz="3200" b="1" dirty="0" smtClean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  <a:cs typeface="Arial" pitchFamily="34" charset="0"/>
              </a:rPr>
              <a:t>Funders </a:t>
            </a:r>
            <a:r>
              <a:rPr lang="en-CA" sz="3200" b="1" dirty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  <a:cs typeface="Arial" pitchFamily="34" charset="0"/>
              </a:rPr>
              <a:t>and policy </a:t>
            </a:r>
            <a:r>
              <a:rPr lang="en-CA" sz="3200" b="1" dirty="0" smtClean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  <a:cs typeface="Arial" pitchFamily="34" charset="0"/>
              </a:rPr>
              <a:t>makers - </a:t>
            </a:r>
            <a:r>
              <a:rPr lang="en-CA" sz="3200" dirty="0" smtClean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  <a:cs typeface="Arial" pitchFamily="34" charset="0"/>
              </a:rPr>
              <a:t>access </a:t>
            </a:r>
            <a:r>
              <a:rPr lang="en-CA" sz="3200" dirty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  <a:cs typeface="Arial" pitchFamily="34" charset="0"/>
              </a:rPr>
              <a:t>to timely and focused information about </a:t>
            </a:r>
            <a:r>
              <a:rPr lang="en-CA" sz="3200" dirty="0" smtClean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  <a:cs typeface="Arial" pitchFamily="34" charset="0"/>
              </a:rPr>
              <a:t>issues.</a:t>
            </a:r>
            <a:endParaRPr lang="en-CA" sz="3200" dirty="0">
              <a:solidFill>
                <a:schemeClr val="accent3">
                  <a:lumMod val="50000"/>
                </a:schemeClr>
              </a:solidFill>
              <a:latin typeface="Palatino Linotype" panose="02040502050505030304" pitchFamily="18" charset="0"/>
              <a:cs typeface="Arial" pitchFamily="34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11560" y="620688"/>
            <a:ext cx="7992888" cy="110998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b">
            <a:normAutofit fontScale="85000"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CA" sz="6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Impact on Community</a:t>
            </a:r>
            <a:endParaRPr lang="en-CA" sz="66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49104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536" y="2211484"/>
            <a:ext cx="8568952" cy="4680520"/>
          </a:xfrm>
        </p:spPr>
        <p:txBody>
          <a:bodyPr>
            <a:normAutofit lnSpcReduction="10000"/>
          </a:bodyPr>
          <a:lstStyle/>
          <a:p>
            <a:pPr>
              <a:buFont typeface="Arial" pitchFamily="34" charset="0"/>
              <a:buChar char="•"/>
            </a:pPr>
            <a:r>
              <a:rPr lang="en-CA" sz="3600" b="1" dirty="0" smtClean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  <a:cs typeface="Arial" pitchFamily="34" charset="0"/>
              </a:rPr>
              <a:t>Attendance at meetings - minimal</a:t>
            </a:r>
            <a:endParaRPr lang="en-CA" sz="3600" b="1" dirty="0">
              <a:solidFill>
                <a:schemeClr val="accent3">
                  <a:lumMod val="50000"/>
                </a:schemeClr>
              </a:solidFill>
              <a:latin typeface="Palatino Linotype" panose="02040502050505030304" pitchFamily="18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CA" sz="3600" b="1" dirty="0" smtClean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  <a:cs typeface="Arial" pitchFamily="34" charset="0"/>
              </a:rPr>
              <a:t>Member agency representation – front line staff</a:t>
            </a:r>
          </a:p>
          <a:p>
            <a:pPr>
              <a:buFont typeface="Arial" pitchFamily="34" charset="0"/>
              <a:buChar char="•"/>
            </a:pPr>
            <a:r>
              <a:rPr lang="en-CA" sz="3600" b="1" dirty="0" smtClean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  <a:cs typeface="Arial" pitchFamily="34" charset="0"/>
              </a:rPr>
              <a:t>Volunteer-based &amp; lack of funding</a:t>
            </a:r>
          </a:p>
          <a:p>
            <a:pPr>
              <a:buFont typeface="Arial" pitchFamily="34" charset="0"/>
              <a:buChar char="•"/>
            </a:pPr>
            <a:r>
              <a:rPr lang="en-CA" sz="3600" b="1" dirty="0" smtClean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  <a:cs typeface="Arial" pitchFamily="34" charset="0"/>
              </a:rPr>
              <a:t>Lack of comprehensive vision of impact on and benefit to community</a:t>
            </a:r>
          </a:p>
          <a:p>
            <a:pPr>
              <a:buFont typeface="Arial" pitchFamily="34" charset="0"/>
              <a:buChar char="•"/>
            </a:pPr>
            <a:r>
              <a:rPr lang="en-CA" sz="3600" b="1" dirty="0" smtClean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  <a:cs typeface="Arial" pitchFamily="34" charset="0"/>
              </a:rPr>
              <a:t>Assessment of member engagement and accountability 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11560" y="620688"/>
            <a:ext cx="7992888" cy="110998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CA" sz="6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Challenges</a:t>
            </a:r>
            <a:endParaRPr lang="en-CA" sz="66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49868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536" y="2211484"/>
            <a:ext cx="8568952" cy="4680520"/>
          </a:xfrm>
        </p:spPr>
        <p:txBody>
          <a:bodyPr>
            <a:normAutofit fontScale="92500" lnSpcReduction="20000"/>
          </a:bodyPr>
          <a:lstStyle/>
          <a:p>
            <a:pPr>
              <a:buFont typeface="Arial" pitchFamily="34" charset="0"/>
              <a:buChar char="•"/>
            </a:pPr>
            <a:r>
              <a:rPr lang="en-CA" sz="4000" b="1" dirty="0" smtClean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  <a:cs typeface="Arial" pitchFamily="34" charset="0"/>
              </a:rPr>
              <a:t>Aging population in Peel puts emphasis on issues related to quality of life of seniors</a:t>
            </a:r>
          </a:p>
          <a:p>
            <a:pPr>
              <a:buFont typeface="Arial" pitchFamily="34" charset="0"/>
              <a:buChar char="•"/>
            </a:pPr>
            <a:r>
              <a:rPr lang="en-CA" sz="4000" b="1" dirty="0" smtClean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  <a:cs typeface="Arial" pitchFamily="34" charset="0"/>
              </a:rPr>
              <a:t>Commitment &amp; support of membership</a:t>
            </a:r>
          </a:p>
          <a:p>
            <a:pPr>
              <a:buFont typeface="Arial" pitchFamily="34" charset="0"/>
              <a:buChar char="•"/>
            </a:pPr>
            <a:r>
              <a:rPr lang="en-CA" sz="4000" b="1" dirty="0" smtClean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  <a:cs typeface="Arial" pitchFamily="34" charset="0"/>
              </a:rPr>
              <a:t>Outreach efforts</a:t>
            </a:r>
          </a:p>
          <a:p>
            <a:pPr>
              <a:buFont typeface="Arial" pitchFamily="34" charset="0"/>
              <a:buChar char="•"/>
            </a:pPr>
            <a:r>
              <a:rPr lang="en-CA" sz="4000" b="1" dirty="0" smtClean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  <a:cs typeface="Arial" pitchFamily="34" charset="0"/>
              </a:rPr>
              <a:t>Presence at community events</a:t>
            </a:r>
          </a:p>
          <a:p>
            <a:pPr>
              <a:buFont typeface="Arial" pitchFamily="34" charset="0"/>
              <a:buChar char="•"/>
            </a:pPr>
            <a:r>
              <a:rPr lang="en-CA" sz="4000" b="1" dirty="0" smtClean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  <a:cs typeface="Arial" pitchFamily="34" charset="0"/>
              </a:rPr>
              <a:t>Well-established network of seniors groups and ethnic organizations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11560" y="620688"/>
            <a:ext cx="7992888" cy="110998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CA" sz="6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Successes</a:t>
            </a:r>
            <a:endParaRPr lang="en-CA" sz="66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26298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536" y="2276872"/>
            <a:ext cx="8568952" cy="4680520"/>
          </a:xfrm>
        </p:spPr>
        <p:txBody>
          <a:bodyPr>
            <a:normAutofit/>
          </a:bodyPr>
          <a:lstStyle/>
          <a:p>
            <a:pPr lvl="0"/>
            <a:r>
              <a:rPr lang="en-CA" sz="4000" dirty="0" smtClean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CASSIS meetings are held on the second Wednesday of every month, except in the months of January, February, July &amp; August. Meetings are held alternatively in Brampton &amp; Mississauga.</a:t>
            </a:r>
            <a:br>
              <a:rPr lang="en-CA" sz="4000" dirty="0" smtClean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</a:br>
            <a:r>
              <a:rPr lang="en-CA" sz="4000" dirty="0" smtClean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           </a:t>
            </a:r>
            <a:r>
              <a:rPr lang="en-CA" sz="4000" i="1" dirty="0" smtClean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Everyone is welcome!</a:t>
            </a:r>
            <a:endParaRPr lang="en-CA" sz="2800" i="1" dirty="0">
              <a:solidFill>
                <a:schemeClr val="accent3">
                  <a:lumMod val="50000"/>
                </a:schemeClr>
              </a:solidFill>
              <a:latin typeface="Palatino Linotype" panose="02040502050505030304" pitchFamily="18" charset="0"/>
              <a:cs typeface="Arial" pitchFamily="34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11560" y="620688"/>
            <a:ext cx="7772400" cy="110998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CA" sz="6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Meetings</a:t>
            </a:r>
            <a:endParaRPr lang="en-CA" sz="66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5509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otfLogo.pn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539552" y="5373216"/>
            <a:ext cx="4158281" cy="1080000"/>
          </a:xfrm>
        </p:spPr>
      </p:pic>
      <p:sp>
        <p:nvSpPr>
          <p:cNvPr id="6" name="TextBox 5"/>
          <p:cNvSpPr txBox="1"/>
          <p:nvPr/>
        </p:nvSpPr>
        <p:spPr>
          <a:xfrm>
            <a:off x="755576" y="1556792"/>
            <a:ext cx="7704856" cy="36471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CA" sz="24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en-CA" sz="2400" b="1" dirty="0" smtClean="0">
                <a:solidFill>
                  <a:schemeClr val="accent1">
                    <a:lumMod val="50000"/>
                  </a:schemeClr>
                </a:solidFill>
              </a:rPr>
              <a:t>Vikki Ali</a:t>
            </a:r>
          </a:p>
          <a:p>
            <a:pPr algn="ctr"/>
            <a:r>
              <a:rPr lang="en-CA" sz="2400" b="1" dirty="0" smtClean="0">
                <a:solidFill>
                  <a:schemeClr val="accent1">
                    <a:lumMod val="50000"/>
                  </a:schemeClr>
                </a:solidFill>
              </a:rPr>
              <a:t>Project Coordinator</a:t>
            </a:r>
          </a:p>
          <a:p>
            <a:pPr algn="ctr"/>
            <a:r>
              <a:rPr lang="en-CA" sz="2400" b="1" dirty="0" smtClean="0">
                <a:solidFill>
                  <a:schemeClr val="accent1">
                    <a:lumMod val="50000"/>
                  </a:schemeClr>
                </a:solidFill>
              </a:rPr>
              <a:t>CASSIS</a:t>
            </a:r>
            <a:br>
              <a:rPr lang="en-CA" sz="2400" b="1" dirty="0" smtClean="0">
                <a:solidFill>
                  <a:schemeClr val="accent1">
                    <a:lumMod val="50000"/>
                  </a:schemeClr>
                </a:solidFill>
              </a:rPr>
            </a:br>
            <a:endParaRPr lang="en-CA" sz="5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en-CA" sz="2400" b="1" dirty="0" smtClean="0">
                <a:solidFill>
                  <a:schemeClr val="accent1">
                    <a:lumMod val="50000"/>
                  </a:schemeClr>
                </a:solidFill>
              </a:rPr>
              <a:t>1515 Matheson Blvd E. # 209</a:t>
            </a:r>
          </a:p>
          <a:p>
            <a:pPr algn="ctr"/>
            <a:r>
              <a:rPr lang="en-CA" sz="2400" b="1" dirty="0" smtClean="0">
                <a:solidFill>
                  <a:schemeClr val="accent1">
                    <a:lumMod val="50000"/>
                  </a:schemeClr>
                </a:solidFill>
              </a:rPr>
              <a:t>Mississauga, ON L4W 2P5</a:t>
            </a:r>
          </a:p>
          <a:p>
            <a:pPr algn="ctr"/>
            <a:endParaRPr lang="en-CA" sz="1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en-CA" sz="2400" b="1" dirty="0" smtClean="0">
                <a:solidFill>
                  <a:schemeClr val="accent1">
                    <a:lumMod val="50000"/>
                  </a:schemeClr>
                </a:solidFill>
              </a:rPr>
              <a:t>905-629-3044 Ext. 234</a:t>
            </a:r>
          </a:p>
          <a:p>
            <a:pPr algn="ctr"/>
            <a:r>
              <a:rPr lang="en-CA" sz="2400" b="1" dirty="0" smtClean="0">
                <a:solidFill>
                  <a:schemeClr val="accent1">
                    <a:lumMod val="50000"/>
                  </a:schemeClr>
                </a:solidFill>
              </a:rPr>
              <a:t>Vikki.Ali@cassispeel.org</a:t>
            </a:r>
          </a:p>
          <a:p>
            <a:pPr algn="ctr"/>
            <a:r>
              <a:rPr lang="en-CA" sz="2400" b="1" dirty="0" smtClean="0">
                <a:solidFill>
                  <a:schemeClr val="accent1">
                    <a:lumMod val="50000"/>
                  </a:schemeClr>
                </a:solidFill>
              </a:rPr>
              <a:t>www.cassispeel.org</a:t>
            </a:r>
            <a:endParaRPr lang="en-CA" sz="2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4665" y="5486460"/>
            <a:ext cx="2767034" cy="999307"/>
          </a:xfrm>
          <a:prstGeom prst="rect">
            <a:avLst/>
          </a:prstGeom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672911" y="764704"/>
            <a:ext cx="7772400" cy="110998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CA" sz="6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Contact</a:t>
            </a:r>
            <a:endParaRPr lang="en-CA" sz="66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620688"/>
            <a:ext cx="7772400" cy="1109985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CA" sz="6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Did You Know?</a:t>
            </a:r>
            <a:endParaRPr lang="en-CA" sz="66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9512" y="2204864"/>
            <a:ext cx="8712968" cy="5472608"/>
          </a:xfrm>
        </p:spPr>
        <p:txBody>
          <a:bodyPr>
            <a:norm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CA" sz="3200" b="1" dirty="0">
                <a:solidFill>
                  <a:schemeClr val="accent1">
                    <a:lumMod val="50000"/>
                  </a:schemeClr>
                </a:solidFill>
                <a:latin typeface="Palatino Linotype" panose="02040502050505030304" pitchFamily="18" charset="0"/>
              </a:rPr>
              <a:t>23.5% of senior immigrants have been in the country for 15 years or </a:t>
            </a:r>
            <a:r>
              <a:rPr lang="en-CA" sz="3200" b="1" dirty="0" smtClean="0">
                <a:solidFill>
                  <a:schemeClr val="accent1">
                    <a:lumMod val="50000"/>
                  </a:schemeClr>
                </a:solidFill>
                <a:latin typeface="Palatino Linotype" panose="02040502050505030304" pitchFamily="18" charset="0"/>
              </a:rPr>
              <a:t>less.</a:t>
            </a:r>
            <a:endParaRPr lang="en-CA" sz="3200" b="1" dirty="0">
              <a:solidFill>
                <a:schemeClr val="accent1">
                  <a:lumMod val="50000"/>
                </a:schemeClr>
              </a:solidFill>
              <a:latin typeface="Palatino Linotype" panose="02040502050505030304" pitchFamily="18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CA" sz="3200" b="1" dirty="0" smtClean="0">
                <a:solidFill>
                  <a:schemeClr val="accent1">
                    <a:lumMod val="50000"/>
                  </a:schemeClr>
                </a:solidFill>
                <a:latin typeface="Palatino Linotype" panose="02040502050505030304" pitchFamily="18" charset="0"/>
              </a:rPr>
              <a:t>It </a:t>
            </a:r>
            <a:r>
              <a:rPr lang="en-CA" sz="3200" b="1" dirty="0">
                <a:solidFill>
                  <a:schemeClr val="accent1">
                    <a:lumMod val="50000"/>
                  </a:schemeClr>
                </a:solidFill>
                <a:latin typeface="Palatino Linotype" panose="02040502050505030304" pitchFamily="18" charset="0"/>
              </a:rPr>
              <a:t>is expected </a:t>
            </a:r>
            <a:r>
              <a:rPr lang="en-CA" sz="3200" b="1" dirty="0" smtClean="0">
                <a:solidFill>
                  <a:schemeClr val="accent1">
                    <a:lumMod val="50000"/>
                  </a:schemeClr>
                </a:solidFill>
                <a:latin typeface="Palatino Linotype" panose="02040502050505030304" pitchFamily="18" charset="0"/>
              </a:rPr>
              <a:t>that by </a:t>
            </a:r>
            <a:r>
              <a:rPr lang="en-CA" sz="3200" b="1" dirty="0">
                <a:solidFill>
                  <a:schemeClr val="accent1">
                    <a:lumMod val="50000"/>
                  </a:schemeClr>
                </a:solidFill>
                <a:latin typeface="Palatino Linotype" panose="02040502050505030304" pitchFamily="18" charset="0"/>
              </a:rPr>
              <a:t>2021, 28% of the population of Peel will be over 55 years of age. By 2041 this number will be 35</a:t>
            </a:r>
            <a:r>
              <a:rPr lang="en-CA" sz="3200" b="1" dirty="0" smtClean="0">
                <a:solidFill>
                  <a:schemeClr val="accent1">
                    <a:lumMod val="50000"/>
                  </a:schemeClr>
                </a:solidFill>
                <a:latin typeface="Palatino Linotype" panose="02040502050505030304" pitchFamily="18" charset="0"/>
              </a:rPr>
              <a:t>%.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CA" sz="3200" b="1" dirty="0" smtClean="0">
                <a:solidFill>
                  <a:schemeClr val="accent1">
                    <a:lumMod val="50000"/>
                  </a:schemeClr>
                </a:solidFill>
                <a:latin typeface="Palatino Linotype" panose="02040502050505030304" pitchFamily="18" charset="0"/>
              </a:rPr>
              <a:t>The </a:t>
            </a:r>
            <a:r>
              <a:rPr lang="en-CA" sz="3200" b="1" dirty="0">
                <a:solidFill>
                  <a:schemeClr val="accent1">
                    <a:lumMod val="50000"/>
                  </a:schemeClr>
                </a:solidFill>
                <a:latin typeface="Palatino Linotype" panose="02040502050505030304" pitchFamily="18" charset="0"/>
              </a:rPr>
              <a:t>Top Non-Official Languages:</a:t>
            </a:r>
          </a:p>
          <a:p>
            <a:r>
              <a:rPr lang="en-CA" sz="3200" b="1" dirty="0">
                <a:solidFill>
                  <a:schemeClr val="accent1">
                    <a:lumMod val="50000"/>
                  </a:schemeClr>
                </a:solidFill>
                <a:latin typeface="Palatino Linotype" panose="02040502050505030304" pitchFamily="18" charset="0"/>
              </a:rPr>
              <a:t>     </a:t>
            </a:r>
            <a:r>
              <a:rPr lang="en-CA" sz="3200" b="1" dirty="0" smtClean="0">
                <a:solidFill>
                  <a:schemeClr val="accent1">
                    <a:lumMod val="50000"/>
                  </a:schemeClr>
                </a:solidFill>
                <a:latin typeface="Palatino Linotype" panose="02040502050505030304" pitchFamily="18" charset="0"/>
              </a:rPr>
              <a:t>  1</a:t>
            </a:r>
            <a:r>
              <a:rPr lang="en-CA" sz="3200" b="1" dirty="0">
                <a:solidFill>
                  <a:schemeClr val="accent1">
                    <a:lumMod val="50000"/>
                  </a:schemeClr>
                </a:solidFill>
                <a:latin typeface="Palatino Linotype" panose="02040502050505030304" pitchFamily="18" charset="0"/>
              </a:rPr>
              <a:t>. Punjabi       2. Urdu         3. Chinese</a:t>
            </a:r>
          </a:p>
          <a:p>
            <a:r>
              <a:rPr lang="en-CA" sz="3200" b="1" dirty="0">
                <a:solidFill>
                  <a:schemeClr val="accent1">
                    <a:lumMod val="50000"/>
                  </a:schemeClr>
                </a:solidFill>
                <a:latin typeface="Palatino Linotype" panose="02040502050505030304" pitchFamily="18" charset="0"/>
              </a:rPr>
              <a:t>     </a:t>
            </a:r>
            <a:r>
              <a:rPr lang="en-CA" sz="3200" b="1" dirty="0" smtClean="0">
                <a:solidFill>
                  <a:schemeClr val="accent1">
                    <a:lumMod val="50000"/>
                  </a:schemeClr>
                </a:solidFill>
                <a:latin typeface="Palatino Linotype" panose="02040502050505030304" pitchFamily="18" charset="0"/>
              </a:rPr>
              <a:t>  4</a:t>
            </a:r>
            <a:r>
              <a:rPr lang="en-CA" sz="3200" b="1" dirty="0">
                <a:solidFill>
                  <a:schemeClr val="accent1">
                    <a:lumMod val="50000"/>
                  </a:schemeClr>
                </a:solidFill>
                <a:latin typeface="Palatino Linotype" panose="02040502050505030304" pitchFamily="18" charset="0"/>
              </a:rPr>
              <a:t>. </a:t>
            </a:r>
            <a:r>
              <a:rPr lang="en-CA" sz="3200" b="1" dirty="0" smtClean="0">
                <a:solidFill>
                  <a:schemeClr val="accent1">
                    <a:lumMod val="50000"/>
                  </a:schemeClr>
                </a:solidFill>
                <a:latin typeface="Palatino Linotype" panose="02040502050505030304" pitchFamily="18" charset="0"/>
              </a:rPr>
              <a:t>Tagalog    </a:t>
            </a:r>
            <a:r>
              <a:rPr lang="en-CA" sz="3200" b="1" dirty="0">
                <a:solidFill>
                  <a:schemeClr val="accent1">
                    <a:lumMod val="50000"/>
                  </a:schemeClr>
                </a:solidFill>
                <a:latin typeface="Palatino Linotype" panose="02040502050505030304" pitchFamily="18" charset="0"/>
              </a:rPr>
              <a:t>5. Hindi</a:t>
            </a:r>
          </a:p>
          <a:p>
            <a:pPr marL="457200" indent="-457200" algn="l">
              <a:buFont typeface="Arial" pitchFamily="34" charset="0"/>
              <a:buChar char="•"/>
            </a:pPr>
            <a:endParaRPr lang="en-CA" sz="3200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0879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132856"/>
            <a:ext cx="8229600" cy="4392488"/>
          </a:xfrm>
        </p:spPr>
        <p:txBody>
          <a:bodyPr>
            <a:normAutofit/>
          </a:bodyPr>
          <a:lstStyle/>
          <a:p>
            <a:pPr marL="68580" indent="0" algn="ctr">
              <a:buNone/>
            </a:pPr>
            <a:r>
              <a:rPr lang="en-CA" sz="4000" b="1" dirty="0" smtClean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  <a:cs typeface="Arial" pitchFamily="34" charset="0"/>
              </a:rPr>
              <a:t>CASSIS is a member-based organization, established in 2009, concerned with improving the quality of life for immigrant seniors in Peel Region. </a:t>
            </a:r>
            <a:endParaRPr lang="en-CA" sz="4000" dirty="0">
              <a:latin typeface="Palatino Linotype" panose="02040502050505030304" pitchFamily="18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83568" y="836712"/>
            <a:ext cx="7772400" cy="110998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CA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Who We Are</a:t>
            </a:r>
          </a:p>
        </p:txBody>
      </p:sp>
    </p:spTree>
    <p:extLst>
      <p:ext uri="{BB962C8B-B14F-4D97-AF65-F5344CB8AC3E}">
        <p14:creationId xmlns:p14="http://schemas.microsoft.com/office/powerpoint/2010/main" val="2806802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7584" y="2276872"/>
            <a:ext cx="7416824" cy="4320480"/>
          </a:xfrm>
        </p:spPr>
        <p:txBody>
          <a:bodyPr>
            <a:normAutofit/>
          </a:bodyPr>
          <a:lstStyle/>
          <a:p>
            <a:pPr algn="ctr"/>
            <a:r>
              <a:rPr lang="en-CA" sz="4000" b="1" u="sng" dirty="0" smtClean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  <a:cs typeface="Arial" pitchFamily="34" charset="0"/>
              </a:rPr>
              <a:t>Vision</a:t>
            </a:r>
            <a:r>
              <a:rPr lang="en-CA" sz="4000" b="1" dirty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  <a:cs typeface="Arial" pitchFamily="34" charset="0"/>
              </a:rPr>
              <a:t>:</a:t>
            </a:r>
            <a:r>
              <a:rPr lang="en-US" sz="4000" b="1" dirty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  <a:cs typeface="Arial" pitchFamily="34" charset="0"/>
              </a:rPr>
              <a:t> </a:t>
            </a:r>
          </a:p>
          <a:p>
            <a:r>
              <a:rPr lang="en-US" sz="4000" b="1" dirty="0" smtClean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  <a:cs typeface="Arial" pitchFamily="34" charset="0"/>
              </a:rPr>
              <a:t>Immigrant </a:t>
            </a:r>
            <a:r>
              <a:rPr lang="en-US" sz="4000" b="1" dirty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  <a:cs typeface="Arial" pitchFamily="34" charset="0"/>
              </a:rPr>
              <a:t>seniors will feel valued and respected, and will be empowered and cared for in a supportive environment that celebrates diversity.</a:t>
            </a:r>
            <a:r>
              <a:rPr lang="en-US" sz="2800" b="1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2800" b="1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endParaRPr lang="en-CA" sz="2800" b="1" dirty="0">
              <a:solidFill>
                <a:schemeClr val="accent3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n-CA" sz="900" b="1" dirty="0">
              <a:solidFill>
                <a:schemeClr val="accent3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83568" y="836712"/>
            <a:ext cx="7772400" cy="110998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CA" sz="6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Purpose</a:t>
            </a:r>
            <a:endParaRPr lang="en-CA" sz="66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80376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7584" y="2276872"/>
            <a:ext cx="7416824" cy="4320480"/>
          </a:xfrm>
        </p:spPr>
        <p:txBody>
          <a:bodyPr>
            <a:normAutofit lnSpcReduction="10000"/>
          </a:bodyPr>
          <a:lstStyle/>
          <a:p>
            <a:pPr algn="ctr"/>
            <a:r>
              <a:rPr lang="en-CA" sz="4000" b="1" u="sng" dirty="0" smtClean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  <a:cs typeface="Arial" pitchFamily="34" charset="0"/>
              </a:rPr>
              <a:t>Mission</a:t>
            </a:r>
            <a:r>
              <a:rPr lang="en-CA" sz="4000" b="1" dirty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  <a:cs typeface="Arial" pitchFamily="34" charset="0"/>
              </a:rPr>
              <a:t>: </a:t>
            </a:r>
            <a:endParaRPr lang="en-CA" sz="4000" b="1" dirty="0" smtClean="0">
              <a:solidFill>
                <a:schemeClr val="accent3">
                  <a:lumMod val="50000"/>
                </a:schemeClr>
              </a:solidFill>
              <a:latin typeface="Palatino Linotype" panose="02040502050505030304" pitchFamily="18" charset="0"/>
              <a:cs typeface="Arial" pitchFamily="34" charset="0"/>
            </a:endParaRPr>
          </a:p>
          <a:p>
            <a:r>
              <a:rPr lang="en-US" sz="4000" b="1" dirty="0" smtClean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  <a:cs typeface="Arial" pitchFamily="34" charset="0"/>
              </a:rPr>
              <a:t>To </a:t>
            </a:r>
            <a:r>
              <a:rPr lang="en-US" sz="4000" b="1" dirty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  <a:cs typeface="Arial" pitchFamily="34" charset="0"/>
              </a:rPr>
              <a:t>be a collective voice for immigrant seniors and agencies committed </a:t>
            </a:r>
            <a:r>
              <a:rPr lang="en-US" sz="4000" b="1" dirty="0" smtClean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  <a:cs typeface="Arial" pitchFamily="34" charset="0"/>
              </a:rPr>
              <a:t>to, </a:t>
            </a:r>
            <a:r>
              <a:rPr lang="en-US" sz="4000" b="1" dirty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  <a:cs typeface="Arial" pitchFamily="34" charset="0"/>
              </a:rPr>
              <a:t>and working for improving immigrant seniors quality of life.</a:t>
            </a:r>
            <a:endParaRPr lang="en-CA" sz="4000" b="1" dirty="0">
              <a:solidFill>
                <a:schemeClr val="accent3">
                  <a:lumMod val="50000"/>
                </a:schemeClr>
              </a:solidFill>
              <a:latin typeface="Palatino Linotype" panose="02040502050505030304" pitchFamily="18" charset="0"/>
              <a:cs typeface="Arial" pitchFamily="34" charset="0"/>
            </a:endParaRPr>
          </a:p>
          <a:p>
            <a:pPr algn="ctr"/>
            <a:endParaRPr lang="en-CA" sz="900" b="1" dirty="0">
              <a:solidFill>
                <a:schemeClr val="accent3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83568" y="836712"/>
            <a:ext cx="7772400" cy="110998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CA" sz="6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Purpose</a:t>
            </a:r>
            <a:endParaRPr lang="en-CA" sz="66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56827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536" y="2204864"/>
            <a:ext cx="8496944" cy="4896544"/>
          </a:xfrm>
        </p:spPr>
        <p:txBody>
          <a:bodyPr>
            <a:noAutofit/>
          </a:bodyPr>
          <a:lstStyle/>
          <a:p>
            <a:pPr marL="457200" lvl="0" indent="-457200">
              <a:buFont typeface="Arial" pitchFamily="34" charset="0"/>
              <a:buChar char="•"/>
            </a:pPr>
            <a:r>
              <a:rPr lang="en-US" sz="4800" b="1" dirty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  <a:cs typeface="Arial" pitchFamily="34" charset="0"/>
              </a:rPr>
              <a:t>R</a:t>
            </a:r>
            <a:r>
              <a:rPr lang="en-US" sz="4800" b="1" dirty="0" smtClean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  <a:cs typeface="Arial" pitchFamily="34" charset="0"/>
              </a:rPr>
              <a:t>aise </a:t>
            </a:r>
            <a:r>
              <a:rPr lang="en-US" sz="4800" b="1" dirty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  <a:cs typeface="Arial" pitchFamily="34" charset="0"/>
              </a:rPr>
              <a:t>awareness of the needs of immigrant seniors and the benefits of investing in services for </a:t>
            </a:r>
            <a:r>
              <a:rPr lang="en-US" sz="4800" b="1" dirty="0" smtClean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  <a:cs typeface="Arial" pitchFamily="34" charset="0"/>
              </a:rPr>
              <a:t>immigrants.</a:t>
            </a:r>
          </a:p>
          <a:p>
            <a:pPr marL="457200" lvl="0" indent="-457200">
              <a:buFont typeface="Arial" pitchFamily="34" charset="0"/>
              <a:buChar char="•"/>
            </a:pPr>
            <a:endParaRPr lang="en-US" sz="500" b="1" dirty="0" smtClean="0">
              <a:solidFill>
                <a:schemeClr val="accent3">
                  <a:lumMod val="50000"/>
                </a:schemeClr>
              </a:solidFill>
              <a:latin typeface="Cambria" pitchFamily="18" charset="0"/>
              <a:cs typeface="Arial" pitchFamily="34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83568" y="836712"/>
            <a:ext cx="7772400" cy="110998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CA" sz="6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Objectives</a:t>
            </a:r>
            <a:endParaRPr lang="en-CA" sz="66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01579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44714" y="2132856"/>
            <a:ext cx="8136904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CA" sz="3200" b="1" dirty="0" smtClean="0">
                <a:solidFill>
                  <a:schemeClr val="accent1">
                    <a:lumMod val="50000"/>
                  </a:schemeClr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A space and time at meetings for immigrant seniors to share their views on what is important to them.</a:t>
            </a:r>
          </a:p>
          <a:p>
            <a:pPr lvl="1"/>
            <a:endParaRPr lang="en-CA" sz="3200" b="1" dirty="0" smtClean="0">
              <a:solidFill>
                <a:schemeClr val="accent1">
                  <a:lumMod val="50000"/>
                </a:schemeClr>
              </a:solidFill>
              <a:latin typeface="Palatino Linotype" panose="02040502050505030304" pitchFamily="18" charset="0"/>
              <a:cs typeface="Arial" panose="020B0604020202020204" pitchFamily="34" charset="0"/>
            </a:endParaRPr>
          </a:p>
          <a:p>
            <a:pPr lvl="1"/>
            <a:r>
              <a:rPr lang="en-CA" sz="3200" b="1" dirty="0" smtClean="0">
                <a:solidFill>
                  <a:schemeClr val="accent1">
                    <a:lumMod val="50000"/>
                  </a:schemeClr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For example, positive experiences, challenges, success stories, concerns and suggestions for services.</a:t>
            </a:r>
          </a:p>
          <a:p>
            <a:pPr lvl="1"/>
            <a:endParaRPr lang="en-CA" sz="24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/>
            <a:endParaRPr lang="en-CA" sz="2400" b="1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83568" y="836711"/>
            <a:ext cx="7772400" cy="110998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CA" sz="6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Seniors’ Voices</a:t>
            </a:r>
            <a:endParaRPr lang="en-CA" sz="66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536" y="2204864"/>
            <a:ext cx="8496944" cy="4896544"/>
          </a:xfrm>
        </p:spPr>
        <p:txBody>
          <a:bodyPr>
            <a:noAutofit/>
          </a:bodyPr>
          <a:lstStyle/>
          <a:p>
            <a:pPr marL="457200" lvl="0" indent="-457200">
              <a:buFont typeface="Arial" pitchFamily="34" charset="0"/>
              <a:buChar char="•"/>
            </a:pPr>
            <a:endParaRPr lang="en-US" sz="500" b="1" dirty="0" smtClean="0">
              <a:solidFill>
                <a:schemeClr val="accent3">
                  <a:lumMod val="50000"/>
                </a:schemeClr>
              </a:solidFill>
              <a:latin typeface="Cambria" pitchFamily="18" charset="0"/>
              <a:cs typeface="Arial" pitchFamily="34" charset="0"/>
            </a:endParaRPr>
          </a:p>
          <a:p>
            <a:pPr marL="457200" lvl="0" indent="-457200">
              <a:buFont typeface="Arial" pitchFamily="34" charset="0"/>
              <a:buChar char="•"/>
            </a:pPr>
            <a:r>
              <a:rPr lang="en-US" sz="4000" b="1" dirty="0" smtClean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  <a:cs typeface="Arial" pitchFamily="34" charset="0"/>
              </a:rPr>
              <a:t>Promote </a:t>
            </a:r>
            <a:r>
              <a:rPr lang="en-US" sz="4000" b="1" dirty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  <a:cs typeface="Arial" pitchFamily="34" charset="0"/>
              </a:rPr>
              <a:t>and develop the capacity of </a:t>
            </a:r>
            <a:r>
              <a:rPr lang="en-US" sz="4000" b="1" dirty="0" smtClean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  <a:cs typeface="Arial" pitchFamily="34" charset="0"/>
              </a:rPr>
              <a:t>member </a:t>
            </a:r>
            <a:r>
              <a:rPr lang="en-US" sz="4000" b="1" dirty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  <a:cs typeface="Arial" pitchFamily="34" charset="0"/>
              </a:rPr>
              <a:t>agencies </a:t>
            </a:r>
            <a:r>
              <a:rPr lang="en-US" sz="4000" b="1" dirty="0" smtClean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  <a:cs typeface="Arial" pitchFamily="34" charset="0"/>
              </a:rPr>
              <a:t>to </a:t>
            </a:r>
            <a:r>
              <a:rPr lang="en-US" sz="4000" b="1" dirty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  <a:cs typeface="Arial" pitchFamily="34" charset="0"/>
              </a:rPr>
              <a:t>accomplish sharing of information, resources, knowledge and other </a:t>
            </a:r>
            <a:r>
              <a:rPr lang="en-US" sz="4000" b="1" dirty="0" smtClean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  <a:cs typeface="Arial" pitchFamily="34" charset="0"/>
              </a:rPr>
              <a:t>assets; </a:t>
            </a:r>
            <a:r>
              <a:rPr lang="en-US" sz="4000" b="1" dirty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  <a:cs typeface="Arial" pitchFamily="34" charset="0"/>
              </a:rPr>
              <a:t>to facilitate coordination of services for immigrant seniors. </a:t>
            </a:r>
            <a:r>
              <a:rPr lang="en-US" sz="4000" b="1" dirty="0" smtClean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  <a:cs typeface="Arial" pitchFamily="34" charset="0"/>
              </a:rPr>
              <a:t/>
            </a:r>
            <a:br>
              <a:rPr lang="en-US" sz="4000" b="1" dirty="0" smtClean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  <a:cs typeface="Arial" pitchFamily="34" charset="0"/>
              </a:rPr>
            </a:br>
            <a:endParaRPr lang="en-CA" sz="4000" b="1" dirty="0" smtClean="0">
              <a:solidFill>
                <a:schemeClr val="accent3">
                  <a:lumMod val="50000"/>
                </a:schemeClr>
              </a:solidFill>
              <a:latin typeface="Palatino Linotype" panose="02040502050505030304" pitchFamily="18" charset="0"/>
              <a:cs typeface="Arial" pitchFamily="34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83568" y="836712"/>
            <a:ext cx="7772400" cy="110998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CA" sz="6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Objectives</a:t>
            </a:r>
            <a:endParaRPr lang="en-CA" sz="66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87177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Compos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5000"/>
                <a:satMod val="300000"/>
              </a:schemeClr>
            </a:gs>
            <a:gs pos="12000">
              <a:schemeClr val="phClr">
                <a:tint val="50000"/>
                <a:shade val="90000"/>
                <a:satMod val="250000"/>
              </a:schemeClr>
            </a:gs>
            <a:gs pos="100000">
              <a:schemeClr val="phClr">
                <a:tint val="85000"/>
                <a:shade val="75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75000"/>
                <a:shade val="95000"/>
                <a:satMod val="175000"/>
              </a:schemeClr>
            </a:gs>
            <a:gs pos="12000">
              <a:schemeClr val="phClr">
                <a:tint val="90000"/>
                <a:shade val="90000"/>
                <a:satMod val="150000"/>
              </a:schemeClr>
            </a:gs>
            <a:gs pos="100000">
              <a:schemeClr val="phClr">
                <a:tint val="100000"/>
                <a:shade val="75000"/>
                <a:satMod val="150000"/>
              </a:schemeClr>
            </a:gs>
          </a:gsLst>
          <a:lin ang="16200000" scaled="1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freezing" dir="t">
              <a:rot lat="0" lon="0" rev="6000000"/>
            </a:lightRig>
          </a:scene3d>
          <a:sp3d contourW="12700" prstMaterial="dkEdge">
            <a:bevelT w="44450" h="254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3325</TotalTime>
  <Words>966</Words>
  <Application>Microsoft Office PowerPoint</Application>
  <PresentationFormat>On-screen Show (4:3)</PresentationFormat>
  <Paragraphs>156</Paragraphs>
  <Slides>29</Slides>
  <Notes>29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Austin</vt:lpstr>
      <vt:lpstr>PowerPoint Presentation</vt:lpstr>
      <vt:lpstr>Did You Know?</vt:lpstr>
      <vt:lpstr>Did You Know?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SPC PEEL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Coalition of Agencies Serving Immigrant Seniors</dc:title>
  <dc:creator>CASIS</dc:creator>
  <cp:lastModifiedBy>CASIS</cp:lastModifiedBy>
  <cp:revision>131</cp:revision>
  <cp:lastPrinted>2015-07-22T15:00:37Z</cp:lastPrinted>
  <dcterms:created xsi:type="dcterms:W3CDTF">2012-10-18T20:44:02Z</dcterms:created>
  <dcterms:modified xsi:type="dcterms:W3CDTF">2015-07-22T15:09:24Z</dcterms:modified>
</cp:coreProperties>
</file>